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73" r:id="rId15"/>
    <p:sldId id="268" r:id="rId16"/>
    <p:sldId id="269" r:id="rId17"/>
    <p:sldId id="270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B546-644D-4135-9403-A8FA46FFC46B}" type="datetimeFigureOut">
              <a:rPr lang="en-ZW" smtClean="0"/>
              <a:t>21/5/2019</a:t>
            </a:fld>
            <a:endParaRPr lang="en-Z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471-A8B5-4273-8C9A-62D885FB38E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3419841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B546-644D-4135-9403-A8FA46FFC46B}" type="datetimeFigureOut">
              <a:rPr lang="en-ZW" smtClean="0"/>
              <a:t>21/5/2019</a:t>
            </a:fld>
            <a:endParaRPr lang="en-Z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471-A8B5-4273-8C9A-62D885FB38E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211488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B546-644D-4135-9403-A8FA46FFC46B}" type="datetimeFigureOut">
              <a:rPr lang="en-ZW" smtClean="0"/>
              <a:t>21/5/2019</a:t>
            </a:fld>
            <a:endParaRPr lang="en-Z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471-A8B5-4273-8C9A-62D885FB38E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4064503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B546-644D-4135-9403-A8FA46FFC46B}" type="datetimeFigureOut">
              <a:rPr lang="en-ZW" smtClean="0"/>
              <a:t>21/5/2019</a:t>
            </a:fld>
            <a:endParaRPr lang="en-Z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471-A8B5-4273-8C9A-62D885FB38E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405563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B546-644D-4135-9403-A8FA46FFC46B}" type="datetimeFigureOut">
              <a:rPr lang="en-ZW" smtClean="0"/>
              <a:t>21/5/2019</a:t>
            </a:fld>
            <a:endParaRPr lang="en-Z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471-A8B5-4273-8C9A-62D885FB38E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129630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B546-644D-4135-9403-A8FA46FFC46B}" type="datetimeFigureOut">
              <a:rPr lang="en-ZW" smtClean="0"/>
              <a:t>21/5/2019</a:t>
            </a:fld>
            <a:endParaRPr lang="en-Z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471-A8B5-4273-8C9A-62D885FB38E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188631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B546-644D-4135-9403-A8FA46FFC46B}" type="datetimeFigureOut">
              <a:rPr lang="en-ZW" smtClean="0"/>
              <a:t>21/5/2019</a:t>
            </a:fld>
            <a:endParaRPr lang="en-ZW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471-A8B5-4273-8C9A-62D885FB38E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316914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B546-644D-4135-9403-A8FA46FFC46B}" type="datetimeFigureOut">
              <a:rPr lang="en-ZW" smtClean="0"/>
              <a:t>21/5/2019</a:t>
            </a:fld>
            <a:endParaRPr lang="en-Z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471-A8B5-4273-8C9A-62D885FB38E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118137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B546-644D-4135-9403-A8FA46FFC46B}" type="datetimeFigureOut">
              <a:rPr lang="en-ZW" smtClean="0"/>
              <a:t>21/5/2019</a:t>
            </a:fld>
            <a:endParaRPr lang="en-ZW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471-A8B5-4273-8C9A-62D885FB38E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1530832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B546-644D-4135-9403-A8FA46FFC46B}" type="datetimeFigureOut">
              <a:rPr lang="en-ZW" smtClean="0"/>
              <a:t>21/5/2019</a:t>
            </a:fld>
            <a:endParaRPr lang="en-Z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471-A8B5-4273-8C9A-62D885FB38E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341835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W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B546-644D-4135-9403-A8FA46FFC46B}" type="datetimeFigureOut">
              <a:rPr lang="en-ZW" smtClean="0"/>
              <a:t>21/5/2019</a:t>
            </a:fld>
            <a:endParaRPr lang="en-Z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471-A8B5-4273-8C9A-62D885FB38E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22763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EB546-644D-4135-9403-A8FA46FFC46B}" type="datetimeFigureOut">
              <a:rPr lang="en-ZW" smtClean="0"/>
              <a:t>21/5/2019</a:t>
            </a:fld>
            <a:endParaRPr lang="en-Z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85471-A8B5-4273-8C9A-62D885FB38E5}" type="slidenum">
              <a:rPr lang="en-ZW" smtClean="0"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88548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592287"/>
          </a:xfrm>
        </p:spPr>
        <p:txBody>
          <a:bodyPr>
            <a:noAutofit/>
          </a:bodyPr>
          <a:lstStyle/>
          <a:p>
            <a:r>
              <a:rPr lang="en-ZW" sz="2800" b="1" dirty="0">
                <a:latin typeface="Cambria" panose="02040503050406030204" pitchFamily="18" charset="0"/>
                <a:ea typeface="Cambria" panose="02040503050406030204" pitchFamily="18" charset="0"/>
              </a:rPr>
              <a:t>Implementing Performance </a:t>
            </a:r>
            <a:r>
              <a:rPr lang="en-ZW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and </a:t>
            </a:r>
            <a:r>
              <a:rPr lang="en-ZW" sz="2800" b="1" dirty="0">
                <a:latin typeface="Cambria" panose="02040503050406030204" pitchFamily="18" charset="0"/>
                <a:ea typeface="Cambria" panose="02040503050406030204" pitchFamily="18" charset="0"/>
              </a:rPr>
              <a:t>Authentic Based Assessment on real performances in </a:t>
            </a:r>
            <a:r>
              <a:rPr lang="en-ZW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P E S M D practical </a:t>
            </a:r>
            <a:r>
              <a:rPr lang="en-ZW" sz="2800" b="1" dirty="0">
                <a:latin typeface="Cambria" panose="02040503050406030204" pitchFamily="18" charset="0"/>
                <a:ea typeface="Cambria" panose="02040503050406030204" pitchFamily="18" charset="0"/>
              </a:rPr>
              <a:t>components: A new experience </a:t>
            </a:r>
            <a:r>
              <a:rPr lang="en-ZW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for ZIMSEC.</a:t>
            </a:r>
            <a:r>
              <a:rPr lang="en-ZW" sz="2800" b="1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ZW" sz="28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ZW" sz="2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9107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Kudakwashe</a:t>
            </a:r>
            <a:r>
              <a:rPr lang="en-US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Manokore</a:t>
            </a:r>
          </a:p>
          <a:p>
            <a:endParaRPr lang="en-US" dirty="0" smtClean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dirty="0" smtClean="0"/>
              <a:t>kmanokore@zimsec.co.zw</a:t>
            </a:r>
          </a:p>
          <a:p>
            <a:r>
              <a:rPr lang="en-US" dirty="0">
                <a:solidFill>
                  <a:srgbClr val="C00000"/>
                </a:solidFill>
              </a:rPr>
              <a:t>13</a:t>
            </a:r>
            <a:r>
              <a:rPr lang="en-US" baseline="30000" dirty="0">
                <a:solidFill>
                  <a:srgbClr val="C00000"/>
                </a:solidFill>
              </a:rPr>
              <a:t>th </a:t>
            </a:r>
            <a:r>
              <a:rPr lang="en-US" dirty="0" smtClean="0">
                <a:solidFill>
                  <a:srgbClr val="C00000"/>
                </a:solidFill>
              </a:rPr>
              <a:t>SAAEA, May </a:t>
            </a:r>
            <a:r>
              <a:rPr lang="en-US" dirty="0">
                <a:solidFill>
                  <a:srgbClr val="C00000"/>
                </a:solidFill>
              </a:rPr>
              <a:t>2019. </a:t>
            </a:r>
            <a:r>
              <a:rPr lang="en-US" dirty="0" smtClean="0">
                <a:solidFill>
                  <a:srgbClr val="C00000"/>
                </a:solidFill>
              </a:rPr>
              <a:t> Gaborone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smtClean="0">
                <a:solidFill>
                  <a:srgbClr val="C00000"/>
                </a:solidFill>
              </a:rPr>
              <a:t>Botswana. </a:t>
            </a:r>
            <a:endParaRPr lang="en-ZW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93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b="1" dirty="0">
                <a:latin typeface="Cambria" panose="02040503050406030204" pitchFamily="18" charset="0"/>
                <a:ea typeface="Cambria" panose="02040503050406030204" pitchFamily="18" charset="0"/>
              </a:rPr>
              <a:t>Methodology</a:t>
            </a:r>
            <a:r>
              <a:rPr lang="en-ZW" b="1" dirty="0"/>
              <a:t> 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A mixed 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approach. </a:t>
            </a:r>
          </a:p>
          <a:p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Documents 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(supervision tools)-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moderate and standardise work 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by examiners. </a:t>
            </a:r>
            <a:r>
              <a:rPr lang="en-ZW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Mark </a:t>
            </a:r>
            <a:r>
              <a:rPr lang="en-ZW" i="1" dirty="0">
                <a:latin typeface="Cambria" panose="02040503050406030204" pitchFamily="18" charset="0"/>
                <a:ea typeface="Cambria" panose="02040503050406030204" pitchFamily="18" charset="0"/>
              </a:rPr>
              <a:t>Deviation </a:t>
            </a:r>
            <a:r>
              <a:rPr lang="en-ZW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form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 on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trainee examiners. </a:t>
            </a:r>
            <a:r>
              <a:rPr lang="en-ZW" i="1" dirty="0">
                <a:latin typeface="Cambria" panose="02040503050406030204" pitchFamily="18" charset="0"/>
                <a:ea typeface="Cambria" panose="02040503050406030204" pitchFamily="18" charset="0"/>
              </a:rPr>
              <a:t>Assessment of Markers </a:t>
            </a:r>
            <a:r>
              <a:rPr lang="en-ZW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form- 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grade examiners.</a:t>
            </a:r>
          </a:p>
          <a:p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Participant observations - assessments</a:t>
            </a:r>
          </a:p>
          <a:p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3 phases-Examiner Training (120 trainees) National Coordination (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22 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examiners) and Actual Assessment (6 examiners, assessing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254 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candidates).</a:t>
            </a:r>
            <a:endParaRPr lang="en-ZW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ZW" dirty="0"/>
          </a:p>
          <a:p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46037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ZW" sz="2400" b="1" dirty="0">
                <a:latin typeface="Cambria" panose="02040503050406030204" pitchFamily="18" charset="0"/>
                <a:ea typeface="Cambria" panose="02040503050406030204" pitchFamily="18" charset="0"/>
              </a:rPr>
              <a:t>Training and Coordination </a:t>
            </a:r>
            <a:endParaRPr lang="en-ZW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609008"/>
              </p:ext>
            </p:extLst>
          </p:nvPr>
        </p:nvGraphicFramePr>
        <p:xfrm>
          <a:off x="899592" y="1268762"/>
          <a:ext cx="7344816" cy="4341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204"/>
                <a:gridCol w="1836204"/>
                <a:gridCol w="1836204"/>
                <a:gridCol w="1836204"/>
              </a:tblGrid>
              <a:tr h="485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Examiner Grade </a:t>
                      </a:r>
                      <a:endParaRPr lang="en-ZW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Mark </a:t>
                      </a:r>
                      <a:r>
                        <a:rPr lang="en-ZW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Deviation</a:t>
                      </a:r>
                      <a:endParaRPr lang="en-ZW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Description</a:t>
                      </a:r>
                      <a:endParaRPr lang="en-ZW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Number of </a:t>
                      </a:r>
                      <a:r>
                        <a:rPr lang="en-ZW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Examiners </a:t>
                      </a:r>
                      <a:endParaRPr lang="en-ZW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6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ZW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– 2.0</a:t>
                      </a:r>
                      <a:endParaRPr lang="en-ZW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Leader </a:t>
                      </a:r>
                      <a:r>
                        <a:rPr lang="en-ZW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Material</a:t>
                      </a:r>
                      <a:endParaRPr lang="en-ZW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en-ZW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6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ZW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2.1 – 3.0</a:t>
                      </a:r>
                      <a:endParaRPr lang="en-ZW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Independent </a:t>
                      </a:r>
                      <a:r>
                        <a:rPr lang="en-ZW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Marker</a:t>
                      </a:r>
                      <a:endParaRPr lang="en-ZW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en-ZW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6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en-ZW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3.1 – 4.5</a:t>
                      </a:r>
                      <a:endParaRPr lang="en-ZW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Supervision needed</a:t>
                      </a:r>
                      <a:endParaRPr lang="en-ZW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en-ZW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6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en-ZW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4.6+</a:t>
                      </a:r>
                      <a:endParaRPr lang="en-ZW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Unsuitable </a:t>
                      </a:r>
                      <a:endParaRPr lang="en-ZW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ZW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6193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ZW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en-ZW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78384" y="5582632"/>
            <a:ext cx="76328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W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While </a:t>
            </a:r>
            <a:r>
              <a:rPr lang="en-ZW" sz="1400" dirty="0">
                <a:latin typeface="Cambria" panose="02040503050406030204" pitchFamily="18" charset="0"/>
                <a:ea typeface="Cambria" panose="02040503050406030204" pitchFamily="18" charset="0"/>
              </a:rPr>
              <a:t>the mark deviations in grade C are acceptable, the </a:t>
            </a:r>
            <a:r>
              <a:rPr lang="en-ZW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examiners’ </a:t>
            </a:r>
            <a:r>
              <a:rPr lang="en-ZW" sz="1400" dirty="0">
                <a:latin typeface="Cambria" panose="02040503050406030204" pitchFamily="18" charset="0"/>
                <a:ea typeface="Cambria" panose="02040503050406030204" pitchFamily="18" charset="0"/>
              </a:rPr>
              <a:t>marking was affected by other factors such as subjectivity, halo effect, position of the assessor, concentration just to mention these</a:t>
            </a:r>
            <a:r>
              <a:rPr lang="en-ZW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160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ZW" sz="2800" b="1" dirty="0">
                <a:latin typeface="Cambria" panose="02040503050406030204" pitchFamily="18" charset="0"/>
                <a:ea typeface="Cambria" panose="02040503050406030204" pitchFamily="18" charset="0"/>
              </a:rPr>
              <a:t>Training and Coordination </a:t>
            </a:r>
            <a:r>
              <a:rPr lang="en-ZW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(cont.…)</a:t>
            </a:r>
            <a:endParaRPr lang="en-ZW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0000" lnSpcReduction="20000"/>
          </a:bodyPr>
          <a:lstStyle/>
          <a:p>
            <a:pPr marL="285750" indent="-285750"/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The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understanding of some skills depended on how the examiners themselves were taught; it was difficult to arrive at a universal body posture .e.g. ‘proper sit ups’, ‘reasonable distance’ </a:t>
            </a:r>
          </a:p>
          <a:p>
            <a:pPr marL="285750" lvl="0" indent="-285750"/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Examiners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agreed to modify sit ups, distances for girls, the action may prejudice some candidates and favour others.</a:t>
            </a:r>
          </a:p>
          <a:p>
            <a:pPr marL="285750" lvl="0" indent="-285750"/>
            <a:r>
              <a:rPr lang="en-ZW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Pair </a:t>
            </a:r>
            <a:r>
              <a:rPr lang="en-ZW" u="sng" dirty="0">
                <a:latin typeface="Cambria" panose="02040503050406030204" pitchFamily="18" charset="0"/>
                <a:ea typeface="Cambria" panose="02040503050406030204" pitchFamily="18" charset="0"/>
              </a:rPr>
              <a:t>or group </a:t>
            </a:r>
            <a:r>
              <a:rPr lang="en-ZW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work 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posed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some challenges, as one candidate’s performance 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could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directly affect others. e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.g.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Mass Displays and game situations. </a:t>
            </a:r>
          </a:p>
          <a:p>
            <a:pPr marL="285750" lvl="0" indent="-285750"/>
            <a:r>
              <a:rPr lang="en-ZW" u="sng" dirty="0">
                <a:latin typeface="Cambria" panose="02040503050406030204" pitchFamily="18" charset="0"/>
                <a:ea typeface="Cambria" panose="02040503050406030204" pitchFamily="18" charset="0"/>
              </a:rPr>
              <a:t>Adjustment  of professional standards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for assessment purposes.  Conflict between sport rules and assessment standards for candidates. e.g. FIBA or FIVB rules. </a:t>
            </a:r>
          </a:p>
          <a:p>
            <a:pPr marL="285750" lvl="0" indent="-285750"/>
            <a:r>
              <a:rPr lang="en-ZW" u="sng" dirty="0">
                <a:latin typeface="Cambria" panose="02040503050406030204" pitchFamily="18" charset="0"/>
                <a:ea typeface="Cambria" panose="02040503050406030204" pitchFamily="18" charset="0"/>
              </a:rPr>
              <a:t>Questions with scenarios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raised debate on where the candidate should exactly start the demonstration.</a:t>
            </a:r>
          </a:p>
          <a:p>
            <a:pPr marL="285750" lvl="0" indent="-285750"/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Allocation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of marks on time management and attire.</a:t>
            </a:r>
          </a:p>
          <a:p>
            <a:pPr marL="285750" lvl="0" indent="-285750"/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Safety issues. </a:t>
            </a:r>
          </a:p>
          <a:p>
            <a:pPr marL="0" indent="0">
              <a:buNone/>
            </a:pPr>
            <a:endParaRPr lang="en-ZW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43889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14312"/>
            <a:ext cx="8229600" cy="1067048"/>
          </a:xfrm>
        </p:spPr>
        <p:txBody>
          <a:bodyPr>
            <a:normAutofit fontScale="90000"/>
          </a:bodyPr>
          <a:lstStyle/>
          <a:p>
            <a:r>
              <a:rPr lang="en-ZW" sz="3100" b="1" dirty="0">
                <a:latin typeface="Cambria" panose="02040503050406030204" pitchFamily="18" charset="0"/>
                <a:ea typeface="Cambria" panose="02040503050406030204" pitchFamily="18" charset="0"/>
              </a:rPr>
              <a:t>Assessment of Real Performance</a:t>
            </a:r>
            <a:r>
              <a:rPr lang="en-ZW" dirty="0"/>
              <a:t/>
            </a:r>
            <a:br>
              <a:rPr lang="en-ZW" dirty="0"/>
            </a:b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92688"/>
          </a:xfrm>
        </p:spPr>
        <p:txBody>
          <a:bodyPr>
            <a:noAutofit/>
          </a:bodyPr>
          <a:lstStyle/>
          <a:p>
            <a:pPr lvl="0"/>
            <a:r>
              <a:rPr lang="en-ZW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Some </a:t>
            </a:r>
            <a:r>
              <a:rPr lang="en-ZW" sz="2400" u="sng" dirty="0">
                <a:latin typeface="Cambria" panose="02040503050406030204" pitchFamily="18" charset="0"/>
                <a:ea typeface="Cambria" panose="02040503050406030204" pitchFamily="18" charset="0"/>
              </a:rPr>
              <a:t>candidates missed sequences </a:t>
            </a:r>
            <a:r>
              <a:rPr lang="en-ZW" sz="2400" dirty="0">
                <a:latin typeface="Cambria" panose="02040503050406030204" pitchFamily="18" charset="0"/>
                <a:ea typeface="Cambria" panose="02040503050406030204" pitchFamily="18" charset="0"/>
              </a:rPr>
              <a:t>they had planned for but still demonstrated the correct skills as expected.</a:t>
            </a:r>
          </a:p>
          <a:p>
            <a:pPr lvl="0"/>
            <a:r>
              <a:rPr lang="en-ZW" sz="2400" dirty="0"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en-ZW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andidates </a:t>
            </a:r>
            <a:r>
              <a:rPr lang="en-ZW" sz="2400" dirty="0">
                <a:latin typeface="Cambria" panose="02040503050406030204" pitchFamily="18" charset="0"/>
                <a:ea typeface="Cambria" panose="02040503050406030204" pitchFamily="18" charset="0"/>
              </a:rPr>
              <a:t>who were waiting for their turn to be assessed, </a:t>
            </a:r>
            <a:r>
              <a:rPr lang="en-ZW" sz="2400" u="sng" dirty="0">
                <a:latin typeface="Cambria" panose="02040503050406030204" pitchFamily="18" charset="0"/>
                <a:ea typeface="Cambria" panose="02040503050406030204" pitchFamily="18" charset="0"/>
              </a:rPr>
              <a:t>cheered or shouted</a:t>
            </a:r>
            <a:r>
              <a:rPr lang="en-ZW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ZW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some tried </a:t>
            </a:r>
            <a:r>
              <a:rPr lang="en-ZW" sz="2400" dirty="0">
                <a:latin typeface="Cambria" panose="02040503050406030204" pitchFamily="18" charset="0"/>
                <a:ea typeface="Cambria" panose="02040503050406030204" pitchFamily="18" charset="0"/>
              </a:rPr>
              <a:t>to solicit for </a:t>
            </a:r>
            <a:r>
              <a:rPr lang="en-ZW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information.</a:t>
            </a:r>
          </a:p>
          <a:p>
            <a:pPr lvl="0"/>
            <a:r>
              <a:rPr lang="en-ZW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Demonstrations </a:t>
            </a:r>
            <a:r>
              <a:rPr lang="en-ZW" sz="2400" dirty="0">
                <a:latin typeface="Cambria" panose="02040503050406030204" pitchFamily="18" charset="0"/>
                <a:ea typeface="Cambria" panose="02040503050406030204" pitchFamily="18" charset="0"/>
              </a:rPr>
              <a:t>and activities </a:t>
            </a:r>
            <a:r>
              <a:rPr lang="en-ZW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running  </a:t>
            </a:r>
            <a:r>
              <a:rPr lang="en-ZW" sz="24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concurrently</a:t>
            </a:r>
            <a:r>
              <a:rPr lang="en-ZW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pPr lvl="0"/>
            <a:r>
              <a:rPr lang="en-ZW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It </a:t>
            </a:r>
            <a:r>
              <a:rPr lang="en-ZW" sz="2400" dirty="0">
                <a:latin typeface="Cambria" panose="02040503050406030204" pitchFamily="18" charset="0"/>
                <a:ea typeface="Cambria" panose="02040503050406030204" pitchFamily="18" charset="0"/>
              </a:rPr>
              <a:t>was not easy for the examiners to record </a:t>
            </a:r>
            <a:r>
              <a:rPr lang="en-ZW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some </a:t>
            </a:r>
            <a:r>
              <a:rPr lang="en-ZW" sz="24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quick events </a:t>
            </a:r>
            <a:r>
              <a:rPr lang="en-ZW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like (correct </a:t>
            </a:r>
            <a:r>
              <a:rPr lang="en-ZW" sz="2400" dirty="0">
                <a:latin typeface="Cambria" panose="02040503050406030204" pitchFamily="18" charset="0"/>
                <a:ea typeface="Cambria" panose="02040503050406030204" pitchFamily="18" charset="0"/>
              </a:rPr>
              <a:t>hop, step and jump) </a:t>
            </a:r>
            <a:r>
              <a:rPr lang="en-ZW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all at </a:t>
            </a:r>
            <a:r>
              <a:rPr lang="en-ZW" sz="2400" dirty="0">
                <a:latin typeface="Cambria" panose="02040503050406030204" pitchFamily="18" charset="0"/>
                <a:ea typeface="Cambria" panose="02040503050406030204" pitchFamily="18" charset="0"/>
              </a:rPr>
              <a:t>once but in stages, unit by unit.</a:t>
            </a:r>
          </a:p>
          <a:p>
            <a:pPr lvl="0"/>
            <a:r>
              <a:rPr lang="en-ZW" sz="2400" u="sng" dirty="0">
                <a:latin typeface="Cambria" panose="02040503050406030204" pitchFamily="18" charset="0"/>
                <a:ea typeface="Cambria" panose="02040503050406030204" pitchFamily="18" charset="0"/>
              </a:rPr>
              <a:t>Adjustments </a:t>
            </a:r>
            <a:r>
              <a:rPr lang="en-ZW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on</a:t>
            </a:r>
            <a:r>
              <a:rPr lang="en-ZW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ZW" sz="2400" dirty="0">
                <a:latin typeface="Cambria" panose="02040503050406030204" pitchFamily="18" charset="0"/>
                <a:ea typeface="Cambria" panose="02040503050406030204" pitchFamily="18" charset="0"/>
              </a:rPr>
              <a:t>the standards </a:t>
            </a:r>
            <a:r>
              <a:rPr lang="en-ZW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also affected </a:t>
            </a:r>
            <a:r>
              <a:rPr lang="en-ZW" sz="2400" dirty="0">
                <a:latin typeface="Cambria" panose="02040503050406030204" pitchFamily="18" charset="0"/>
                <a:ea typeface="Cambria" panose="02040503050406030204" pitchFamily="18" charset="0"/>
              </a:rPr>
              <a:t>negatively some candidates who </a:t>
            </a:r>
            <a:r>
              <a:rPr lang="en-ZW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were </a:t>
            </a:r>
            <a:r>
              <a:rPr lang="en-ZW" sz="2400" dirty="0">
                <a:latin typeface="Cambria" panose="02040503050406030204" pitchFamily="18" charset="0"/>
                <a:ea typeface="Cambria" panose="02040503050406030204" pitchFamily="18" charset="0"/>
              </a:rPr>
              <a:t>already talented in </a:t>
            </a:r>
            <a:r>
              <a:rPr lang="en-ZW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a particular </a:t>
            </a:r>
            <a:r>
              <a:rPr lang="en-ZW" sz="2400" dirty="0">
                <a:latin typeface="Cambria" panose="02040503050406030204" pitchFamily="18" charset="0"/>
                <a:ea typeface="Cambria" panose="02040503050406030204" pitchFamily="18" charset="0"/>
              </a:rPr>
              <a:t>sport code.  </a:t>
            </a:r>
          </a:p>
          <a:p>
            <a:pPr lvl="0"/>
            <a:r>
              <a:rPr lang="en-ZW" sz="2400" dirty="0">
                <a:latin typeface="Cambria" panose="02040503050406030204" pitchFamily="18" charset="0"/>
                <a:ea typeface="Cambria" panose="02040503050406030204" pitchFamily="18" charset="0"/>
              </a:rPr>
              <a:t>Some candidates </a:t>
            </a:r>
            <a:r>
              <a:rPr lang="en-ZW" sz="24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changed  </a:t>
            </a:r>
            <a:r>
              <a:rPr lang="en-ZW" sz="24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partners </a:t>
            </a:r>
            <a:r>
              <a:rPr lang="en-ZW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during assessment.</a:t>
            </a:r>
            <a:endParaRPr lang="en-ZW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ZW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Some </a:t>
            </a:r>
            <a:r>
              <a:rPr lang="en-ZW" sz="24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special </a:t>
            </a:r>
            <a:r>
              <a:rPr lang="en-ZW" sz="2400" u="sng" dirty="0">
                <a:latin typeface="Cambria" panose="02040503050406030204" pitchFamily="18" charset="0"/>
                <a:ea typeface="Cambria" panose="02040503050406030204" pitchFamily="18" charset="0"/>
              </a:rPr>
              <a:t>needs </a:t>
            </a:r>
            <a:r>
              <a:rPr lang="en-ZW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candidates were identified by examiners during assessment.</a:t>
            </a:r>
            <a:endParaRPr lang="en-ZW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ZW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43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W" sz="2800" b="1" dirty="0">
                <a:latin typeface="Cambria" panose="02040503050406030204" pitchFamily="18" charset="0"/>
                <a:ea typeface="Cambria" panose="02040503050406030204" pitchFamily="18" charset="0"/>
              </a:rPr>
              <a:t>Assessment of Real </a:t>
            </a:r>
            <a:r>
              <a:rPr lang="en-ZW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Performance (cont..)</a:t>
            </a:r>
            <a:endParaRPr lang="en-ZW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55000" lnSpcReduction="20000"/>
          </a:bodyPr>
          <a:lstStyle/>
          <a:p>
            <a:r>
              <a:rPr lang="en-ZW" sz="3800" dirty="0">
                <a:latin typeface="Cambria" panose="02040503050406030204" pitchFamily="18" charset="0"/>
                <a:ea typeface="Cambria" panose="02040503050406030204" pitchFamily="18" charset="0"/>
              </a:rPr>
              <a:t>There were some </a:t>
            </a:r>
            <a:r>
              <a:rPr lang="en-ZW" sz="3800" u="sng" dirty="0">
                <a:latin typeface="Cambria" panose="02040503050406030204" pitchFamily="18" charset="0"/>
                <a:ea typeface="Cambria" panose="02040503050406030204" pitchFamily="18" charset="0"/>
              </a:rPr>
              <a:t>delays </a:t>
            </a:r>
            <a:r>
              <a:rPr lang="en-ZW" sz="3800" dirty="0" smtClean="0">
                <a:latin typeface="Cambria" panose="02040503050406030204" pitchFamily="18" charset="0"/>
                <a:ea typeface="Cambria" panose="02040503050406030204" pitchFamily="18" charset="0"/>
              </a:rPr>
              <a:t>between  </a:t>
            </a:r>
            <a:r>
              <a:rPr lang="en-ZW" sz="3800" dirty="0">
                <a:latin typeface="Cambria" panose="02040503050406030204" pitchFamily="18" charset="0"/>
                <a:ea typeface="Cambria" panose="02040503050406030204" pitchFamily="18" charset="0"/>
              </a:rPr>
              <a:t>intervals </a:t>
            </a:r>
            <a:r>
              <a:rPr lang="en-ZW" sz="3800" dirty="0" smtClean="0">
                <a:latin typeface="Cambria" panose="02040503050406030204" pitchFamily="18" charset="0"/>
                <a:ea typeface="Cambria" panose="02040503050406030204" pitchFamily="18" charset="0"/>
              </a:rPr>
              <a:t>as candidates used </a:t>
            </a:r>
            <a:r>
              <a:rPr lang="en-ZW" sz="3800" dirty="0">
                <a:latin typeface="Cambria" panose="02040503050406030204" pitchFamily="18" charset="0"/>
                <a:ea typeface="Cambria" panose="02040503050406030204" pitchFamily="18" charset="0"/>
              </a:rPr>
              <a:t>the same equipment and </a:t>
            </a:r>
            <a:r>
              <a:rPr lang="en-ZW" sz="3800" dirty="0" smtClean="0">
                <a:latin typeface="Cambria" panose="02040503050406030204" pitchFamily="18" charset="0"/>
                <a:ea typeface="Cambria" panose="02040503050406030204" pitchFamily="18" charset="0"/>
              </a:rPr>
              <a:t>space or </a:t>
            </a:r>
            <a:r>
              <a:rPr lang="en-ZW" sz="3800" dirty="0" smtClean="0">
                <a:latin typeface="Cambria" panose="02040503050406030204" pitchFamily="18" charset="0"/>
                <a:ea typeface="Cambria" panose="02040503050406030204" pitchFamily="18" charset="0"/>
              </a:rPr>
              <a:t>decided </a:t>
            </a:r>
            <a:r>
              <a:rPr lang="en-ZW" sz="3800" dirty="0">
                <a:latin typeface="Cambria" panose="02040503050406030204" pitchFamily="18" charset="0"/>
                <a:ea typeface="Cambria" panose="02040503050406030204" pitchFamily="18" charset="0"/>
              </a:rPr>
              <a:t>on options while the examiner waited to </a:t>
            </a:r>
            <a:r>
              <a:rPr lang="en-ZW" sz="3800" dirty="0" smtClean="0">
                <a:latin typeface="Cambria" panose="02040503050406030204" pitchFamily="18" charset="0"/>
                <a:ea typeface="Cambria" panose="02040503050406030204" pitchFamily="18" charset="0"/>
              </a:rPr>
              <a:t>assess</a:t>
            </a:r>
            <a:r>
              <a:rPr lang="en-ZW" sz="3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ZW" sz="3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ZW" sz="3800" dirty="0">
                <a:latin typeface="Cambria" panose="02040503050406030204" pitchFamily="18" charset="0"/>
                <a:ea typeface="Cambria" panose="02040503050406030204" pitchFamily="18" charset="0"/>
              </a:rPr>
              <a:t>One PESMD </a:t>
            </a:r>
            <a:r>
              <a:rPr lang="en-ZW" sz="3800" u="sng" dirty="0">
                <a:latin typeface="Cambria" panose="02040503050406030204" pitchFamily="18" charset="0"/>
                <a:ea typeface="Cambria" panose="02040503050406030204" pitchFamily="18" charset="0"/>
              </a:rPr>
              <a:t>teacher interfered </a:t>
            </a:r>
            <a:r>
              <a:rPr lang="en-ZW" sz="3800" dirty="0">
                <a:latin typeface="Cambria" panose="02040503050406030204" pitchFamily="18" charset="0"/>
                <a:ea typeface="Cambria" panose="02040503050406030204" pitchFamily="18" charset="0"/>
              </a:rPr>
              <a:t>with an examiner, on the assessment of the football </a:t>
            </a:r>
            <a:r>
              <a:rPr lang="en-ZW" sz="3800" dirty="0" smtClean="0">
                <a:latin typeface="Cambria" panose="02040503050406030204" pitchFamily="18" charset="0"/>
                <a:ea typeface="Cambria" panose="02040503050406030204" pitchFamily="18" charset="0"/>
              </a:rPr>
              <a:t>question.</a:t>
            </a:r>
            <a:endParaRPr lang="en-ZW" sz="3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ZW" sz="3800" dirty="0" smtClean="0">
                <a:latin typeface="Cambria" panose="02040503050406030204" pitchFamily="18" charset="0"/>
                <a:ea typeface="Cambria" panose="02040503050406030204" pitchFamily="18" charset="0"/>
              </a:rPr>
              <a:t>Some </a:t>
            </a:r>
            <a:r>
              <a:rPr lang="en-ZW" sz="3800" dirty="0">
                <a:latin typeface="Cambria" panose="02040503050406030204" pitchFamily="18" charset="0"/>
                <a:ea typeface="Cambria" panose="02040503050406030204" pitchFamily="18" charset="0"/>
              </a:rPr>
              <a:t>candidates were assessed in the afternoon when the </a:t>
            </a:r>
            <a:r>
              <a:rPr lang="en-ZW" sz="3800" u="sng" dirty="0">
                <a:latin typeface="Cambria" panose="02040503050406030204" pitchFamily="18" charset="0"/>
                <a:ea typeface="Cambria" panose="02040503050406030204" pitchFamily="18" charset="0"/>
              </a:rPr>
              <a:t>weather conditions </a:t>
            </a:r>
            <a:r>
              <a:rPr lang="en-ZW" sz="3800" dirty="0">
                <a:latin typeface="Cambria" panose="02040503050406030204" pitchFamily="18" charset="0"/>
                <a:ea typeface="Cambria" panose="02040503050406030204" pitchFamily="18" charset="0"/>
              </a:rPr>
              <a:t>were no longer favourable as compared to their counterparts who were assessed in the morning.</a:t>
            </a:r>
          </a:p>
          <a:p>
            <a:pPr lvl="0"/>
            <a:r>
              <a:rPr lang="en-ZW" sz="3800" dirty="0">
                <a:latin typeface="Cambria" panose="02040503050406030204" pitchFamily="18" charset="0"/>
                <a:ea typeface="Cambria" panose="02040503050406030204" pitchFamily="18" charset="0"/>
              </a:rPr>
              <a:t>The </a:t>
            </a:r>
            <a:r>
              <a:rPr lang="en-ZW" sz="3800" u="sng" dirty="0">
                <a:latin typeface="Cambria" panose="02040503050406030204" pitchFamily="18" charset="0"/>
                <a:ea typeface="Cambria" panose="02040503050406030204" pitchFamily="18" charset="0"/>
              </a:rPr>
              <a:t>position of the examiner </a:t>
            </a:r>
            <a:r>
              <a:rPr lang="en-ZW" sz="3800" dirty="0">
                <a:latin typeface="Cambria" panose="02040503050406030204" pitchFamily="18" charset="0"/>
                <a:ea typeface="Cambria" panose="02040503050406030204" pitchFamily="18" charset="0"/>
              </a:rPr>
              <a:t>is important in assessment as some views maybe obscured by the candidates themselves.</a:t>
            </a:r>
          </a:p>
          <a:p>
            <a:pPr lvl="0"/>
            <a:r>
              <a:rPr lang="en-ZW" sz="3800" dirty="0">
                <a:latin typeface="Cambria" panose="02040503050406030204" pitchFamily="18" charset="0"/>
                <a:ea typeface="Cambria" panose="02040503050406030204" pitchFamily="18" charset="0"/>
              </a:rPr>
              <a:t>A number of candidates from one centre demonstrated exactly the </a:t>
            </a:r>
            <a:r>
              <a:rPr lang="en-ZW" sz="3800" u="sng" dirty="0">
                <a:latin typeface="Cambria" panose="02040503050406030204" pitchFamily="18" charset="0"/>
                <a:ea typeface="Cambria" panose="02040503050406030204" pitchFamily="18" charset="0"/>
              </a:rPr>
              <a:t>same </a:t>
            </a:r>
            <a:r>
              <a:rPr lang="en-ZW" sz="38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skills </a:t>
            </a:r>
            <a:r>
              <a:rPr lang="en-ZW" sz="3800" dirty="0">
                <a:latin typeface="Cambria" panose="02040503050406030204" pitchFamily="18" charset="0"/>
                <a:ea typeface="Cambria" panose="02040503050406030204" pitchFamily="18" charset="0"/>
              </a:rPr>
              <a:t>on a question</a:t>
            </a:r>
            <a:r>
              <a:rPr lang="en-ZW" sz="38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ZW" sz="3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ZW" sz="3800" dirty="0">
                <a:latin typeface="Cambria" panose="02040503050406030204" pitchFamily="18" charset="0"/>
                <a:ea typeface="Cambria" panose="02040503050406030204" pitchFamily="18" charset="0"/>
              </a:rPr>
              <a:t>On the soccer question, one feeder started </a:t>
            </a:r>
            <a:r>
              <a:rPr lang="en-ZW" sz="3800" u="sng" dirty="0">
                <a:latin typeface="Cambria" panose="02040503050406030204" pitchFamily="18" charset="0"/>
                <a:ea typeface="Cambria" panose="02040503050406030204" pitchFamily="18" charset="0"/>
              </a:rPr>
              <a:t>coaching </a:t>
            </a:r>
            <a:r>
              <a:rPr lang="en-ZW" sz="3800" dirty="0">
                <a:latin typeface="Cambria" panose="02040503050406030204" pitchFamily="18" charset="0"/>
                <a:ea typeface="Cambria" panose="02040503050406030204" pitchFamily="18" charset="0"/>
              </a:rPr>
              <a:t>the candidate being assessed; however, the examiner picked it and reprimanded the pair.</a:t>
            </a:r>
          </a:p>
          <a:p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1305917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b="1" dirty="0">
                <a:latin typeface="Cambria" panose="02040503050406030204" pitchFamily="18" charset="0"/>
                <a:ea typeface="Cambria" panose="02040503050406030204" pitchFamily="18" charset="0"/>
              </a:rPr>
              <a:t>Discussion </a:t>
            </a:r>
            <a:r>
              <a:rPr lang="en-ZW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of Findings </a:t>
            </a:r>
            <a:r>
              <a:rPr lang="en-ZW" dirty="0"/>
              <a:t/>
            </a:r>
            <a:br>
              <a:rPr lang="en-ZW" dirty="0"/>
            </a:b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The </a:t>
            </a:r>
            <a:r>
              <a:rPr lang="en-ZW" b="1" dirty="0">
                <a:latin typeface="Cambria" panose="02040503050406030204" pitchFamily="18" charset="0"/>
                <a:ea typeface="Cambria" panose="02040503050406030204" pitchFamily="18" charset="0"/>
              </a:rPr>
              <a:t>majority of examiners passed the training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and coordination exercise as either, leaders or independent examiners, this confirmed that it is possible to assess real performances that are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Performance and Authentic based. </a:t>
            </a:r>
            <a:endParaRPr lang="en-ZW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ZW" b="1" dirty="0">
                <a:latin typeface="Cambria" panose="02040503050406030204" pitchFamily="18" charset="0"/>
                <a:ea typeface="Cambria" panose="02040503050406030204" pitchFamily="18" charset="0"/>
              </a:rPr>
              <a:t>Some examiners failed the training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or</a:t>
            </a:r>
            <a:r>
              <a:rPr lang="en-ZW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ZW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ZW" b="1" dirty="0">
                <a:latin typeface="Cambria" panose="02040503050406030204" pitchFamily="18" charset="0"/>
                <a:ea typeface="Cambria" panose="02040503050406030204" pitchFamily="18" charset="0"/>
              </a:rPr>
              <a:t>were graded as needing supervision. 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This is evidence that, there are challenges to using authentic assessment 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methods. </a:t>
            </a:r>
            <a:endParaRPr lang="en-ZW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ZW" b="1" dirty="0"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lang="en-ZW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eed </a:t>
            </a:r>
            <a:r>
              <a:rPr lang="en-ZW" b="1" dirty="0">
                <a:latin typeface="Cambria" panose="02040503050406030204" pitchFamily="18" charset="0"/>
                <a:ea typeface="Cambria" panose="02040503050406030204" pitchFamily="18" charset="0"/>
              </a:rPr>
              <a:t>to adjust or modify some standards for assessment purposes.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However, the connection with the real-world situations should be 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maintained &amp; examinations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should be able to offer these 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conditions.</a:t>
            </a:r>
          </a:p>
          <a:p>
            <a:pPr lvl="0"/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While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learners are asked to perform a specific behaviour to be assessed, one big challenge with </a:t>
            </a:r>
            <a:r>
              <a:rPr lang="en-ZW" b="1" dirty="0">
                <a:latin typeface="Cambria" panose="02040503050406030204" pitchFamily="18" charset="0"/>
                <a:ea typeface="Cambria" panose="02040503050406030204" pitchFamily="18" charset="0"/>
              </a:rPr>
              <a:t>contrived contexts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is that candidates may 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imitate each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other in demonstrating 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skills.</a:t>
            </a:r>
            <a:endParaRPr lang="en-ZW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 fontAlgn="base"/>
            <a:r>
              <a:rPr lang="en-ZW" b="1" dirty="0"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en-ZW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ssessors </a:t>
            </a:r>
            <a:r>
              <a:rPr lang="en-ZW" b="1" dirty="0">
                <a:latin typeface="Cambria" panose="02040503050406030204" pitchFamily="18" charset="0"/>
                <a:ea typeface="Cambria" panose="02040503050406030204" pitchFamily="18" charset="0"/>
              </a:rPr>
              <a:t>themselves were not too familiar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with certain areas that they were supposed to assess.  This may be a challenge as 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PESMD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teachers and examiners should be able to identify the </a:t>
            </a:r>
            <a:r>
              <a:rPr lang="en-ZW" b="1" dirty="0">
                <a:latin typeface="Cambria" panose="02040503050406030204" pitchFamily="18" charset="0"/>
                <a:ea typeface="Cambria" panose="02040503050406030204" pitchFamily="18" charset="0"/>
              </a:rPr>
              <a:t>purpose of assessment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in order to determine whether performance or authentic assessment is relevant (Meyer, 1992).  </a:t>
            </a:r>
          </a:p>
          <a:p>
            <a:pPr lvl="0" fontAlgn="base"/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There is need for </a:t>
            </a:r>
            <a:r>
              <a:rPr lang="en-ZW" b="1" dirty="0">
                <a:latin typeface="Cambria" panose="02040503050406030204" pitchFamily="18" charset="0"/>
                <a:ea typeface="Cambria" panose="02040503050406030204" pitchFamily="18" charset="0"/>
              </a:rPr>
              <a:t>assessment language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and</a:t>
            </a:r>
            <a:r>
              <a:rPr lang="en-ZW" b="1" dirty="0">
                <a:latin typeface="Cambria" panose="02040503050406030204" pitchFamily="18" charset="0"/>
                <a:ea typeface="Cambria" panose="02040503050406030204" pitchFamily="18" charset="0"/>
              </a:rPr>
              <a:t> vocabulary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to be taught to PESMD examiners and teachers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ZW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83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Conclusions</a:t>
            </a:r>
            <a:r>
              <a:rPr lang="en-ZW" b="1" dirty="0" smtClean="0"/>
              <a:t> </a:t>
            </a:r>
            <a:r>
              <a:rPr lang="en-ZW" dirty="0"/>
              <a:t/>
            </a:r>
            <a:br>
              <a:rPr lang="en-ZW" dirty="0"/>
            </a:b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32500" lnSpcReduction="20000"/>
          </a:bodyPr>
          <a:lstStyle/>
          <a:p>
            <a:r>
              <a:rPr lang="en-ZW" sz="6800" dirty="0" smtClean="0">
                <a:latin typeface="Cambria" panose="02040503050406030204" pitchFamily="18" charset="0"/>
                <a:ea typeface="Cambria" panose="02040503050406030204" pitchFamily="18" charset="0"/>
              </a:rPr>
              <a:t>Some centres did not </a:t>
            </a:r>
            <a:r>
              <a:rPr lang="en-ZW" sz="6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get </a:t>
            </a:r>
            <a:r>
              <a:rPr lang="en-ZW" sz="6800" b="1" dirty="0">
                <a:latin typeface="Cambria" panose="02040503050406030204" pitchFamily="18" charset="0"/>
                <a:ea typeface="Cambria" panose="02040503050406030204" pitchFamily="18" charset="0"/>
              </a:rPr>
              <a:t>adequate </a:t>
            </a:r>
            <a:r>
              <a:rPr lang="en-ZW" sz="6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advance information </a:t>
            </a:r>
            <a:r>
              <a:rPr lang="en-ZW" sz="6800" dirty="0">
                <a:latin typeface="Cambria" panose="02040503050406030204" pitchFamily="18" charset="0"/>
                <a:ea typeface="Cambria" panose="02040503050406030204" pitchFamily="18" charset="0"/>
              </a:rPr>
              <a:t>and time to prepare. This was against the principles of PBA and ABA.</a:t>
            </a:r>
          </a:p>
          <a:p>
            <a:pPr lvl="0"/>
            <a:r>
              <a:rPr lang="en-ZW" sz="6800" dirty="0">
                <a:latin typeface="Cambria" panose="02040503050406030204" pitchFamily="18" charset="0"/>
                <a:ea typeface="Cambria" panose="02040503050406030204" pitchFamily="18" charset="0"/>
              </a:rPr>
              <a:t>Candidates should </a:t>
            </a:r>
            <a:r>
              <a:rPr lang="en-ZW" sz="6800" b="1" dirty="0">
                <a:latin typeface="Cambria" panose="02040503050406030204" pitchFamily="18" charset="0"/>
                <a:ea typeface="Cambria" panose="02040503050406030204" pitchFamily="18" charset="0"/>
              </a:rPr>
              <a:t>perform without </a:t>
            </a:r>
            <a:r>
              <a:rPr lang="en-ZW" sz="6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spectators.  </a:t>
            </a:r>
            <a:r>
              <a:rPr lang="en-ZW" sz="6800" dirty="0">
                <a:latin typeface="Cambria" panose="02040503050406030204" pitchFamily="18" charset="0"/>
                <a:ea typeface="Cambria" panose="02040503050406030204" pitchFamily="18" charset="0"/>
              </a:rPr>
              <a:t>The invigilator should </a:t>
            </a:r>
            <a:r>
              <a:rPr lang="en-ZW" sz="6800" dirty="0" smtClean="0">
                <a:latin typeface="Cambria" panose="02040503050406030204" pitchFamily="18" charset="0"/>
                <a:ea typeface="Cambria" panose="02040503050406030204" pitchFamily="18" charset="0"/>
              </a:rPr>
              <a:t>signal </a:t>
            </a:r>
            <a:r>
              <a:rPr lang="en-ZW" sz="6800" dirty="0">
                <a:latin typeface="Cambria" panose="02040503050406030204" pitchFamily="18" charset="0"/>
                <a:ea typeface="Cambria" panose="02040503050406030204" pitchFamily="18" charset="0"/>
              </a:rPr>
              <a:t>candidates for assessment in a given order.</a:t>
            </a:r>
          </a:p>
          <a:p>
            <a:pPr lvl="0"/>
            <a:r>
              <a:rPr lang="en-ZW" sz="6800" dirty="0">
                <a:latin typeface="Cambria" panose="02040503050406030204" pitchFamily="18" charset="0"/>
                <a:ea typeface="Cambria" panose="02040503050406030204" pitchFamily="18" charset="0"/>
              </a:rPr>
              <a:t>All</a:t>
            </a:r>
            <a:r>
              <a:rPr lang="en-ZW" sz="6800" b="1" dirty="0">
                <a:latin typeface="Cambria" panose="02040503050406030204" pitchFamily="18" charset="0"/>
                <a:ea typeface="Cambria" panose="02040503050406030204" pitchFamily="18" charset="0"/>
              </a:rPr>
              <a:t> standards </a:t>
            </a:r>
            <a:r>
              <a:rPr lang="en-ZW" sz="6800" dirty="0">
                <a:latin typeface="Cambria" panose="02040503050406030204" pitchFamily="18" charset="0"/>
                <a:ea typeface="Cambria" panose="02040503050406030204" pitchFamily="18" charset="0"/>
              </a:rPr>
              <a:t>on questions should be </a:t>
            </a:r>
            <a:r>
              <a:rPr lang="en-ZW" sz="6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determined during coordination </a:t>
            </a:r>
            <a:r>
              <a:rPr lang="en-ZW" sz="6800" dirty="0">
                <a:latin typeface="Cambria" panose="02040503050406030204" pitchFamily="18" charset="0"/>
                <a:ea typeface="Cambria" panose="02040503050406030204" pitchFamily="18" charset="0"/>
              </a:rPr>
              <a:t>and </a:t>
            </a:r>
            <a:r>
              <a:rPr lang="en-ZW" sz="6800" dirty="0" smtClean="0">
                <a:latin typeface="Cambria" panose="02040503050406030204" pitchFamily="18" charset="0"/>
                <a:ea typeface="Cambria" panose="02040503050406030204" pitchFamily="18" charset="0"/>
              </a:rPr>
              <a:t>standardisation </a:t>
            </a:r>
            <a:r>
              <a:rPr lang="en-ZW" sz="6800" dirty="0">
                <a:latin typeface="Cambria" panose="02040503050406030204" pitchFamily="18" charset="0"/>
                <a:ea typeface="Cambria" panose="02040503050406030204" pitchFamily="18" charset="0"/>
              </a:rPr>
              <a:t>exercise so that no room is left for guess work during marking. </a:t>
            </a:r>
          </a:p>
          <a:p>
            <a:pPr lvl="0"/>
            <a:r>
              <a:rPr lang="en-ZW" sz="6800" dirty="0">
                <a:latin typeface="Cambria" panose="02040503050406030204" pitchFamily="18" charset="0"/>
                <a:ea typeface="Cambria" panose="02040503050406030204" pitchFamily="18" charset="0"/>
              </a:rPr>
              <a:t>Examiners should allow candidates to </a:t>
            </a:r>
            <a:r>
              <a:rPr lang="en-ZW" sz="6800" b="1" dirty="0">
                <a:latin typeface="Cambria" panose="02040503050406030204" pitchFamily="18" charset="0"/>
                <a:ea typeface="Cambria" panose="02040503050406030204" pitchFamily="18" charset="0"/>
              </a:rPr>
              <a:t>change partners </a:t>
            </a:r>
            <a:r>
              <a:rPr lang="en-ZW" sz="6800" dirty="0">
                <a:latin typeface="Cambria" panose="02040503050406030204" pitchFamily="18" charset="0"/>
                <a:ea typeface="Cambria" panose="02040503050406030204" pitchFamily="18" charset="0"/>
              </a:rPr>
              <a:t>as they wish as long as they are within their assessment </a:t>
            </a:r>
            <a:r>
              <a:rPr lang="en-ZW" sz="6800" dirty="0" smtClean="0">
                <a:latin typeface="Cambria" panose="02040503050406030204" pitchFamily="18" charset="0"/>
                <a:ea typeface="Cambria" panose="02040503050406030204" pitchFamily="18" charset="0"/>
              </a:rPr>
              <a:t>time.</a:t>
            </a:r>
            <a:endParaRPr lang="en-ZW" sz="6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ZW" sz="6800" dirty="0">
                <a:latin typeface="Cambria" panose="02040503050406030204" pitchFamily="18" charset="0"/>
                <a:ea typeface="Cambria" panose="02040503050406030204" pitchFamily="18" charset="0"/>
              </a:rPr>
              <a:t>There is a tendency of pairs coaching each other during assessment; hence </a:t>
            </a:r>
            <a:r>
              <a:rPr lang="en-ZW" sz="6800" b="1" dirty="0">
                <a:latin typeface="Cambria" panose="02040503050406030204" pitchFamily="18" charset="0"/>
                <a:ea typeface="Cambria" panose="02040503050406030204" pitchFamily="18" charset="0"/>
              </a:rPr>
              <a:t>examiners should be on guard </a:t>
            </a:r>
            <a:r>
              <a:rPr lang="en-ZW" sz="6800" dirty="0">
                <a:latin typeface="Cambria" panose="02040503050406030204" pitchFamily="18" charset="0"/>
                <a:ea typeface="Cambria" panose="02040503050406030204" pitchFamily="18" charset="0"/>
              </a:rPr>
              <a:t>for pair and group activities.</a:t>
            </a:r>
          </a:p>
          <a:p>
            <a:pPr lvl="0"/>
            <a:r>
              <a:rPr lang="en-ZW" sz="6800" dirty="0">
                <a:latin typeface="Cambria" panose="02040503050406030204" pitchFamily="18" charset="0"/>
                <a:ea typeface="Cambria" panose="02040503050406030204" pitchFamily="18" charset="0"/>
              </a:rPr>
              <a:t>Candidates should be allowed </a:t>
            </a:r>
            <a:r>
              <a:rPr lang="en-ZW" sz="6800" dirty="0" smtClean="0">
                <a:latin typeface="Cambria" panose="02040503050406030204" pitchFamily="18" charset="0"/>
                <a:ea typeface="Cambria" panose="02040503050406030204" pitchFamily="18" charset="0"/>
              </a:rPr>
              <a:t>to use </a:t>
            </a:r>
            <a:r>
              <a:rPr lang="en-ZW" sz="6800" dirty="0">
                <a:latin typeface="Cambria" panose="02040503050406030204" pitchFamily="18" charset="0"/>
                <a:ea typeface="Cambria" panose="02040503050406030204" pitchFamily="18" charset="0"/>
              </a:rPr>
              <a:t>what they are </a:t>
            </a:r>
            <a:r>
              <a:rPr lang="en-ZW" sz="6800" b="1" dirty="0">
                <a:latin typeface="Cambria" panose="02040503050406030204" pitchFamily="18" charset="0"/>
                <a:ea typeface="Cambria" panose="02040503050406030204" pitchFamily="18" charset="0"/>
              </a:rPr>
              <a:t>familiar </a:t>
            </a:r>
            <a:r>
              <a:rPr lang="en-ZW" sz="6800" dirty="0">
                <a:latin typeface="Cambria" panose="02040503050406030204" pitchFamily="18" charset="0"/>
                <a:ea typeface="Cambria" panose="02040503050406030204" pitchFamily="18" charset="0"/>
              </a:rPr>
              <a:t>and</a:t>
            </a:r>
            <a:r>
              <a:rPr lang="en-ZW" sz="6800" b="1" dirty="0">
                <a:latin typeface="Cambria" panose="02040503050406030204" pitchFamily="18" charset="0"/>
                <a:ea typeface="Cambria" panose="02040503050406030204" pitchFamily="18" charset="0"/>
              </a:rPr>
              <a:t> comfortable </a:t>
            </a:r>
            <a:r>
              <a:rPr lang="en-ZW" sz="6800" dirty="0">
                <a:latin typeface="Cambria" panose="02040503050406030204" pitchFamily="18" charset="0"/>
                <a:ea typeface="Cambria" panose="02040503050406030204" pitchFamily="18" charset="0"/>
              </a:rPr>
              <a:t>with during assessment so as to increase the authentic of the assessment.  </a:t>
            </a:r>
          </a:p>
          <a:p>
            <a:pPr marL="0" indent="0">
              <a:buNone/>
            </a:pPr>
            <a:endParaRPr lang="en-ZW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29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n-ZW" b="1" dirty="0"/>
              <a:t>Recommendations</a:t>
            </a:r>
            <a:r>
              <a:rPr lang="en-ZW" dirty="0"/>
              <a:t/>
            </a:r>
            <a:br>
              <a:rPr lang="en-ZW" dirty="0"/>
            </a:b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552728"/>
          </a:xfrm>
        </p:spPr>
        <p:txBody>
          <a:bodyPr>
            <a:noAutofit/>
          </a:bodyPr>
          <a:lstStyle/>
          <a:p>
            <a:pPr lvl="0"/>
            <a:r>
              <a:rPr lang="en-ZW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During </a:t>
            </a:r>
            <a:r>
              <a:rPr lang="en-ZW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coordination, </a:t>
            </a:r>
            <a:r>
              <a:rPr lang="en-ZW" sz="1800" b="1" dirty="0">
                <a:latin typeface="Cambria" panose="02040503050406030204" pitchFamily="18" charset="0"/>
                <a:ea typeface="Cambria" panose="02040503050406030204" pitchFamily="18" charset="0"/>
              </a:rPr>
              <a:t>demonstrations</a:t>
            </a:r>
            <a:r>
              <a:rPr lang="en-ZW" sz="1800" dirty="0">
                <a:latin typeface="Cambria" panose="02040503050406030204" pitchFamily="18" charset="0"/>
                <a:ea typeface="Cambria" panose="02040503050406030204" pitchFamily="18" charset="0"/>
              </a:rPr>
              <a:t> should be part and parcel of the standardisation exercise so as to capture all possible related skills</a:t>
            </a:r>
            <a:r>
              <a:rPr lang="en-ZW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.   </a:t>
            </a:r>
          </a:p>
          <a:p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A need for examiners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to playback </a:t>
            </a: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professional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video clips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for 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reference.</a:t>
            </a:r>
            <a:r>
              <a:rPr lang="en-ZW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ZW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ZW" sz="1800" dirty="0">
                <a:latin typeface="Cambria" panose="02040503050406030204" pitchFamily="18" charset="0"/>
                <a:ea typeface="Cambria" panose="02040503050406030204" pitchFamily="18" charset="0"/>
              </a:rPr>
              <a:t>Disciplines that are taught in </a:t>
            </a:r>
            <a:r>
              <a:rPr lang="en-ZW" sz="1800" b="1" dirty="0">
                <a:latin typeface="Cambria" panose="02040503050406030204" pitchFamily="18" charset="0"/>
                <a:ea typeface="Cambria" panose="02040503050406030204" pitchFamily="18" charset="0"/>
              </a:rPr>
              <a:t>groups</a:t>
            </a:r>
            <a:r>
              <a:rPr lang="en-ZW" sz="1800" dirty="0">
                <a:latin typeface="Cambria" panose="02040503050406030204" pitchFamily="18" charset="0"/>
                <a:ea typeface="Cambria" panose="02040503050406030204" pitchFamily="18" charset="0"/>
              </a:rPr>
              <a:t> and require candidates to work together should be assessed as such. </a:t>
            </a:r>
            <a:r>
              <a:rPr lang="en-ZW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(Environments </a:t>
            </a:r>
            <a:r>
              <a:rPr lang="en-ZW" sz="1800" dirty="0">
                <a:latin typeface="Cambria" panose="02040503050406030204" pitchFamily="18" charset="0"/>
                <a:ea typeface="Cambria" panose="02040503050406030204" pitchFamily="18" charset="0"/>
              </a:rPr>
              <a:t>to be as natural as possible to resemble the real </a:t>
            </a:r>
            <a:r>
              <a:rPr lang="en-ZW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world). </a:t>
            </a:r>
            <a:endParaRPr lang="en-ZW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ZW" sz="1800" dirty="0">
                <a:latin typeface="Cambria" panose="02040503050406030204" pitchFamily="18" charset="0"/>
                <a:ea typeface="Cambria" panose="02040503050406030204" pitchFamily="18" charset="0"/>
              </a:rPr>
              <a:t>Examination questions should </a:t>
            </a:r>
            <a:r>
              <a:rPr lang="en-ZW" sz="1800" b="1" dirty="0">
                <a:latin typeface="Cambria" panose="02040503050406030204" pitchFamily="18" charset="0"/>
                <a:ea typeface="Cambria" panose="02040503050406030204" pitchFamily="18" charset="0"/>
              </a:rPr>
              <a:t>address game rules </a:t>
            </a:r>
            <a:r>
              <a:rPr lang="en-ZW" sz="1800" dirty="0">
                <a:latin typeface="Cambria" panose="02040503050406030204" pitchFamily="18" charset="0"/>
                <a:ea typeface="Cambria" panose="02040503050406030204" pitchFamily="18" charset="0"/>
              </a:rPr>
              <a:t>instead of sporting rules as the prior can be adjusted to the required standards. </a:t>
            </a:r>
            <a:endParaRPr lang="en-ZW" sz="18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ZW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Comparable </a:t>
            </a:r>
            <a:r>
              <a:rPr lang="en-ZW" sz="1800" dirty="0">
                <a:latin typeface="Cambria" panose="02040503050406030204" pitchFamily="18" charset="0"/>
                <a:ea typeface="Cambria" panose="02040503050406030204" pitchFamily="18" charset="0"/>
              </a:rPr>
              <a:t>and informed </a:t>
            </a:r>
            <a:r>
              <a:rPr lang="en-ZW" sz="1800" b="1" dirty="0">
                <a:latin typeface="Cambria" panose="02040503050406030204" pitchFamily="18" charset="0"/>
                <a:ea typeface="Cambria" panose="02040503050406030204" pitchFamily="18" charset="0"/>
              </a:rPr>
              <a:t>standards</a:t>
            </a:r>
            <a:r>
              <a:rPr lang="en-ZW" sz="1800" dirty="0">
                <a:latin typeface="Cambria" panose="02040503050406030204" pitchFamily="18" charset="0"/>
                <a:ea typeface="Cambria" panose="02040503050406030204" pitchFamily="18" charset="0"/>
              </a:rPr>
              <a:t> should be </a:t>
            </a:r>
            <a:r>
              <a:rPr lang="en-ZW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used for assessment.</a:t>
            </a:r>
            <a:endParaRPr lang="en-ZW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ZW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Examiners should watch </a:t>
            </a:r>
            <a:r>
              <a:rPr lang="en-ZW" sz="1800" dirty="0">
                <a:latin typeface="Cambria" panose="02040503050406030204" pitchFamily="18" charset="0"/>
                <a:ea typeface="Cambria" panose="02040503050406030204" pitchFamily="18" charset="0"/>
              </a:rPr>
              <a:t>out for the </a:t>
            </a:r>
            <a:r>
              <a:rPr lang="en-ZW" sz="1800" b="1" dirty="0">
                <a:latin typeface="Cambria" panose="02040503050406030204" pitchFamily="18" charset="0"/>
                <a:ea typeface="Cambria" panose="02040503050406030204" pitchFamily="18" charset="0"/>
              </a:rPr>
              <a:t>halo effect</a:t>
            </a:r>
            <a:r>
              <a:rPr lang="en-ZW" sz="1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lvl="0"/>
            <a:r>
              <a:rPr lang="en-ZW" sz="1800" dirty="0">
                <a:latin typeface="Cambria" panose="02040503050406030204" pitchFamily="18" charset="0"/>
                <a:ea typeface="Cambria" panose="02040503050406030204" pitchFamily="18" charset="0"/>
              </a:rPr>
              <a:t>Centres should record candidates’ performance and </a:t>
            </a:r>
            <a:r>
              <a:rPr lang="en-ZW" sz="1800" b="1" dirty="0">
                <a:latin typeface="Cambria" panose="02040503050406030204" pitchFamily="18" charset="0"/>
                <a:ea typeface="Cambria" panose="02040503050406030204" pitchFamily="18" charset="0"/>
              </a:rPr>
              <a:t>submit soft copies </a:t>
            </a:r>
            <a:r>
              <a:rPr lang="en-ZW" sz="1800" dirty="0">
                <a:latin typeface="Cambria" panose="02040503050406030204" pitchFamily="18" charset="0"/>
                <a:ea typeface="Cambria" panose="02040503050406030204" pitchFamily="18" charset="0"/>
              </a:rPr>
              <a:t>to ZIMSEC for assessment.  </a:t>
            </a:r>
          </a:p>
          <a:p>
            <a:pPr lvl="0"/>
            <a:r>
              <a:rPr lang="en-ZW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National, Provincial </a:t>
            </a:r>
            <a:r>
              <a:rPr lang="en-ZW" sz="1800" dirty="0">
                <a:latin typeface="Cambria" panose="02040503050406030204" pitchFamily="18" charset="0"/>
                <a:ea typeface="Cambria" panose="02040503050406030204" pitchFamily="18" charset="0"/>
              </a:rPr>
              <a:t>Coordination and Standardization exercise should be done well in time to allow </a:t>
            </a:r>
            <a:r>
              <a:rPr lang="en-ZW" sz="1800" b="1" dirty="0">
                <a:latin typeface="Cambria" panose="02040503050406030204" pitchFamily="18" charset="0"/>
                <a:ea typeface="Cambria" panose="02040503050406030204" pitchFamily="18" charset="0"/>
              </a:rPr>
              <a:t>earlier detection </a:t>
            </a:r>
            <a:r>
              <a:rPr lang="en-ZW" sz="1800" dirty="0">
                <a:latin typeface="Cambria" panose="02040503050406030204" pitchFamily="18" charset="0"/>
                <a:ea typeface="Cambria" panose="02040503050406030204" pitchFamily="18" charset="0"/>
              </a:rPr>
              <a:t>of potential assessment challenges. </a:t>
            </a:r>
          </a:p>
          <a:p>
            <a:pPr lvl="0"/>
            <a:r>
              <a:rPr lang="en-ZW" sz="1800" dirty="0">
                <a:latin typeface="Cambria" panose="02040503050406030204" pitchFamily="18" charset="0"/>
                <a:ea typeface="Cambria" panose="02040503050406030204" pitchFamily="18" charset="0"/>
              </a:rPr>
              <a:t>Minimal marks should be allocated to the sequences, time management and attire while the bulk of the scores are given to </a:t>
            </a:r>
            <a:r>
              <a:rPr lang="en-ZW" sz="1800" b="1" dirty="0">
                <a:latin typeface="Cambria" panose="02040503050406030204" pitchFamily="18" charset="0"/>
                <a:ea typeface="Cambria" panose="02040503050406030204" pitchFamily="18" charset="0"/>
              </a:rPr>
              <a:t>skill mastery</a:t>
            </a:r>
            <a:r>
              <a:rPr lang="en-ZW" sz="18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pPr lvl="0"/>
            <a:r>
              <a:rPr lang="en-ZW" sz="1800" b="1" dirty="0">
                <a:latin typeface="Cambria" panose="02040503050406030204" pitchFamily="18" charset="0"/>
                <a:ea typeface="Cambria" panose="02040503050406030204" pitchFamily="18" charset="0"/>
              </a:rPr>
              <a:t>Safety </a:t>
            </a:r>
            <a:r>
              <a:rPr lang="en-ZW" sz="1800" dirty="0">
                <a:latin typeface="Cambria" panose="02040503050406030204" pitchFamily="18" charset="0"/>
                <a:ea typeface="Cambria" panose="02040503050406030204" pitchFamily="18" charset="0"/>
              </a:rPr>
              <a:t>should be emphasized and prioritized during assessment.</a:t>
            </a:r>
          </a:p>
          <a:p>
            <a:pPr lvl="0"/>
            <a:r>
              <a:rPr lang="en-ZW" sz="1800" dirty="0">
                <a:latin typeface="Cambria" panose="02040503050406030204" pitchFamily="18" charset="0"/>
                <a:ea typeface="Cambria" panose="02040503050406030204" pitchFamily="18" charset="0"/>
              </a:rPr>
              <a:t>Centres should </a:t>
            </a:r>
            <a:r>
              <a:rPr lang="en-ZW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notify </a:t>
            </a:r>
            <a:r>
              <a:rPr lang="en-ZW" sz="1800" dirty="0">
                <a:latin typeface="Cambria" panose="02040503050406030204" pitchFamily="18" charset="0"/>
                <a:ea typeface="Cambria" panose="02040503050406030204" pitchFamily="18" charset="0"/>
              </a:rPr>
              <a:t>ZIMSEC on all </a:t>
            </a:r>
            <a:r>
              <a:rPr lang="en-ZW" sz="1800" b="1" dirty="0">
                <a:latin typeface="Cambria" panose="02040503050406030204" pitchFamily="18" charset="0"/>
                <a:ea typeface="Cambria" panose="02040503050406030204" pitchFamily="18" charset="0"/>
              </a:rPr>
              <a:t>special needs </a:t>
            </a:r>
            <a:r>
              <a:rPr lang="en-ZW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cases</a:t>
            </a:r>
            <a:r>
              <a:rPr lang="en-ZW" sz="1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en-ZW" sz="1800" dirty="0">
                <a:latin typeface="Cambria" panose="02040503050406030204" pitchFamily="18" charset="0"/>
                <a:ea typeface="Cambria" panose="02040503050406030204" pitchFamily="18" charset="0"/>
              </a:rPr>
              <a:t>Examiners should </a:t>
            </a:r>
            <a:r>
              <a:rPr lang="en-ZW" sz="1800" b="1" dirty="0">
                <a:latin typeface="Cambria" panose="02040503050406030204" pitchFamily="18" charset="0"/>
                <a:ea typeface="Cambria" panose="02040503050406030204" pitchFamily="18" charset="0"/>
              </a:rPr>
              <a:t>position</a:t>
            </a:r>
            <a:r>
              <a:rPr lang="en-ZW" sz="1800" dirty="0">
                <a:latin typeface="Cambria" panose="02040503050406030204" pitchFamily="18" charset="0"/>
                <a:ea typeface="Cambria" panose="02040503050406030204" pitchFamily="18" charset="0"/>
              </a:rPr>
              <a:t> themselves strategically for </a:t>
            </a:r>
            <a:r>
              <a:rPr lang="en-ZW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assessment.</a:t>
            </a:r>
            <a:endParaRPr lang="en-ZW" sz="1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278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Thank You</a:t>
            </a:r>
            <a:endParaRPr lang="en-ZW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237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b="1" i="1" dirty="0"/>
              <a:t> </a:t>
            </a:r>
            <a:r>
              <a:rPr lang="en-ZW" dirty="0"/>
              <a:t/>
            </a:r>
            <a:br>
              <a:rPr lang="en-ZW" dirty="0"/>
            </a:br>
            <a:r>
              <a:rPr lang="en-ZW" b="1" dirty="0">
                <a:latin typeface="Cambria" panose="02040503050406030204" pitchFamily="18" charset="0"/>
                <a:ea typeface="Cambria" panose="02040503050406030204" pitchFamily="18" charset="0"/>
              </a:rPr>
              <a:t>Introduction and Background</a:t>
            </a:r>
            <a:endParaRPr lang="en-ZW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Zimbabwe adopted a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New Curriculum Framework 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2015-2022;  (Competence Based ) </a:t>
            </a:r>
          </a:p>
          <a:p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Physical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Education Sport and Mass Displays (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PESMD);examinable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learning area in 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2017.</a:t>
            </a:r>
          </a:p>
          <a:p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election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and recruitment of 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examiners.</a:t>
            </a:r>
            <a:endParaRPr lang="en-ZW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The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Provincial Based Assessment Model (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PBAM). </a:t>
            </a:r>
            <a:endParaRPr lang="en-ZW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89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b="1" dirty="0">
                <a:latin typeface="Cambria" panose="02040503050406030204" pitchFamily="18" charset="0"/>
                <a:ea typeface="Cambria" panose="02040503050406030204" pitchFamily="18" charset="0"/>
              </a:rPr>
              <a:t>Statement of the study </a:t>
            </a:r>
            <a:r>
              <a:rPr lang="en-ZW" dirty="0"/>
              <a:t/>
            </a:r>
            <a:br>
              <a:rPr lang="en-ZW" dirty="0"/>
            </a:b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The assessment criteria for PESMD practical component 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is inform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of </a:t>
            </a:r>
            <a:r>
              <a:rPr lang="en-ZW" u="sng" dirty="0">
                <a:latin typeface="Cambria" panose="02040503050406030204" pitchFamily="18" charset="0"/>
                <a:ea typeface="Cambria" panose="02040503050406030204" pitchFamily="18" charset="0"/>
              </a:rPr>
              <a:t>coaching </a:t>
            </a:r>
            <a:r>
              <a:rPr lang="en-ZW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points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Candidates 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ZW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perform </a:t>
            </a:r>
            <a:r>
              <a:rPr lang="en-ZW" u="sng" dirty="0">
                <a:latin typeface="Cambria" panose="02040503050406030204" pitchFamily="18" charset="0"/>
                <a:ea typeface="Cambria" panose="02040503050406030204" pitchFamily="18" charset="0"/>
              </a:rPr>
              <a:t>specific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skills that are to be assessed. e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.g. passing 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a ball in a given </a:t>
            </a:r>
            <a:r>
              <a:rPr lang="en-ZW" u="sng" dirty="0">
                <a:latin typeface="Cambria" panose="02040503050406030204" pitchFamily="18" charset="0"/>
                <a:ea typeface="Cambria" panose="02040503050406030204" pitchFamily="18" charset="0"/>
              </a:rPr>
              <a:t>context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en-ZW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ZIMSEC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adopted Performance and Authentic Based Methods of assessment. </a:t>
            </a:r>
            <a:endParaRPr lang="en-ZW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ZIMSEC </a:t>
            </a:r>
            <a:r>
              <a:rPr lang="en-ZW" u="sng" dirty="0">
                <a:latin typeface="Cambria" panose="02040503050406030204" pitchFamily="18" charset="0"/>
                <a:ea typeface="Cambria" panose="02040503050406030204" pitchFamily="18" charset="0"/>
              </a:rPr>
              <a:t>pre-tested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the methods during 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Training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of examiners, 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Coordination and Standardisation. </a:t>
            </a:r>
            <a:endParaRPr lang="en-ZW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82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b="1" dirty="0">
                <a:latin typeface="Cambria" panose="02040503050406030204" pitchFamily="18" charset="0"/>
                <a:ea typeface="Cambria" panose="02040503050406030204" pitchFamily="18" charset="0"/>
              </a:rPr>
              <a:t>Objectives</a:t>
            </a:r>
            <a:endParaRPr lang="en-ZW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Determine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the feasibility of Performance 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and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Authentic Based Assessment on 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actual 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PESMD performances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Train PESMD examiners to assess candidates from observation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ZW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Grade 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PESMD examiners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according to their assessment ability.</a:t>
            </a:r>
          </a:p>
          <a:p>
            <a:pPr marL="0" indent="0">
              <a:buNone/>
            </a:pPr>
            <a:endParaRPr lang="en-ZW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43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b="1" dirty="0">
                <a:latin typeface="Cambria" panose="02040503050406030204" pitchFamily="18" charset="0"/>
                <a:ea typeface="Cambria" panose="02040503050406030204" pitchFamily="18" charset="0"/>
              </a:rPr>
              <a:t>Research questions </a:t>
            </a:r>
            <a:endParaRPr lang="en-ZW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Where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is the connection between coaching 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points-PBA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and ABA?</a:t>
            </a:r>
          </a:p>
          <a:p>
            <a:pPr lvl="0"/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How prepared 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were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examination centres in the study to offer conducive conditions for PESMD practical assessment?</a:t>
            </a:r>
          </a:p>
          <a:p>
            <a:pPr lvl="0"/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Which 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assessment challenges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are most common in PESMD practical assessment?</a:t>
            </a:r>
          </a:p>
          <a:p>
            <a:pPr marL="0" indent="0">
              <a:buNone/>
            </a:pPr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241232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Significance </a:t>
            </a:r>
            <a:r>
              <a:rPr lang="en-ZW" b="1" dirty="0">
                <a:latin typeface="Cambria" panose="02040503050406030204" pitchFamily="18" charset="0"/>
                <a:ea typeface="Cambria" panose="02040503050406030204" pitchFamily="18" charset="0"/>
              </a:rPr>
              <a:t>of the study </a:t>
            </a:r>
            <a:endParaRPr lang="en-ZW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To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he council:</a:t>
            </a:r>
          </a:p>
          <a:p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Test performance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and authentic based 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assessments.</a:t>
            </a:r>
          </a:p>
          <a:p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Recruit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and grade the examiner trainees according to their ability to assess the practical components using the agreed standard procedures and grades.   </a:t>
            </a:r>
          </a:p>
          <a:p>
            <a:endParaRPr lang="en-ZW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205700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ZW" sz="3600" b="1" dirty="0">
                <a:latin typeface="Cambria" panose="02040503050406030204" pitchFamily="18" charset="0"/>
                <a:ea typeface="Cambria" panose="02040503050406030204" pitchFamily="18" charset="0"/>
              </a:rPr>
              <a:t>Theoretical framework</a:t>
            </a:r>
            <a:r>
              <a:rPr lang="en-ZW" dirty="0"/>
              <a:t/>
            </a:r>
            <a:br>
              <a:rPr lang="en-ZW" dirty="0"/>
            </a:b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408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Assessment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principles: 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Performance and Authentic -Based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Assessment (Competence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Based and Outcome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Based) </a:t>
            </a:r>
          </a:p>
          <a:p>
            <a:pPr marL="0" indent="0">
              <a:buNone/>
            </a:pPr>
            <a:r>
              <a:rPr lang="en-US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PBA </a:t>
            </a:r>
            <a:endParaRPr lang="en-ZW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fontAlgn="base"/>
            <a:r>
              <a:rPr lang="en-ZW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Hilliard </a:t>
            </a:r>
            <a:r>
              <a:rPr lang="en-ZW" sz="2000" dirty="0">
                <a:latin typeface="Cambria" panose="02040503050406030204" pitchFamily="18" charset="0"/>
                <a:ea typeface="Cambria" panose="02040503050406030204" pitchFamily="18" charset="0"/>
              </a:rPr>
              <a:t>(2015)</a:t>
            </a:r>
            <a:r>
              <a:rPr lang="en-ZW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ZW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-measures </a:t>
            </a:r>
            <a:r>
              <a:rPr lang="en-ZW" sz="2000" b="1" dirty="0">
                <a:latin typeface="Cambria" panose="02040503050406030204" pitchFamily="18" charset="0"/>
                <a:ea typeface="Cambria" panose="02040503050406030204" pitchFamily="18" charset="0"/>
              </a:rPr>
              <a:t>learners' ability to apply the skills and knowledge learned from a unit or units of study</a:t>
            </a:r>
            <a:r>
              <a:rPr lang="en-ZW" sz="20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en-ZW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fontAlgn="base"/>
            <a:r>
              <a:rPr lang="en-ZW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Griffith </a:t>
            </a:r>
            <a:r>
              <a:rPr lang="en-ZW" sz="2000" dirty="0">
                <a:latin typeface="Cambria" panose="02040503050406030204" pitchFamily="18" charset="0"/>
                <a:ea typeface="Cambria" panose="02040503050406030204" pitchFamily="18" charset="0"/>
              </a:rPr>
              <a:t>&amp; Lim (2012</a:t>
            </a:r>
            <a:r>
              <a:rPr lang="en-ZW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)-performance </a:t>
            </a:r>
            <a:r>
              <a:rPr lang="en-ZW" sz="2000" dirty="0">
                <a:latin typeface="Cambria" panose="02040503050406030204" pitchFamily="18" charset="0"/>
                <a:ea typeface="Cambria" panose="02040503050406030204" pitchFamily="18" charset="0"/>
              </a:rPr>
              <a:t>of tasks that are </a:t>
            </a:r>
            <a:r>
              <a:rPr lang="en-ZW" sz="2000" u="sng" dirty="0">
                <a:latin typeface="Cambria" panose="02040503050406030204" pitchFamily="18" charset="0"/>
                <a:ea typeface="Cambria" panose="02040503050406030204" pitchFamily="18" charset="0"/>
              </a:rPr>
              <a:t>meaningful and engaging to learners</a:t>
            </a:r>
            <a:r>
              <a:rPr lang="en-ZW" sz="20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en-ZW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fontAlgn="base"/>
            <a:r>
              <a:rPr lang="en-ZW" sz="2000" dirty="0"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r>
              <a:rPr lang="en-ZW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ost </a:t>
            </a:r>
            <a:r>
              <a:rPr lang="en-ZW" sz="2000" dirty="0">
                <a:latin typeface="Cambria" panose="02040503050406030204" pitchFamily="18" charset="0"/>
                <a:ea typeface="Cambria" panose="02040503050406030204" pitchFamily="18" charset="0"/>
              </a:rPr>
              <a:t>genuine assessments require learners to complete a task that closely </a:t>
            </a:r>
            <a:r>
              <a:rPr lang="en-ZW" sz="20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mirror </a:t>
            </a:r>
            <a:r>
              <a:rPr lang="en-ZW" sz="2000" u="sng" dirty="0">
                <a:latin typeface="Cambria" panose="02040503050406030204" pitchFamily="18" charset="0"/>
                <a:ea typeface="Cambria" panose="02040503050406030204" pitchFamily="18" charset="0"/>
              </a:rPr>
              <a:t>the responsibilities of a professional. </a:t>
            </a:r>
            <a:r>
              <a:rPr lang="en-ZW" sz="2000" i="1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ZW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fontAlgn="base">
              <a:buNone/>
            </a:pPr>
            <a:r>
              <a:rPr lang="en-ZW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ABA</a:t>
            </a:r>
            <a:endParaRPr lang="en-ZW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ZW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O’Malley </a:t>
            </a:r>
            <a:r>
              <a:rPr lang="en-ZW" sz="2000" dirty="0">
                <a:latin typeface="Cambria" panose="02040503050406030204" pitchFamily="18" charset="0"/>
                <a:ea typeface="Cambria" panose="02040503050406030204" pitchFamily="18" charset="0"/>
              </a:rPr>
              <a:t>and Pierce (</a:t>
            </a:r>
            <a:r>
              <a:rPr lang="en-ZW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2011) - examine learner’s collective </a:t>
            </a:r>
            <a:r>
              <a:rPr lang="en-ZW" sz="2000" dirty="0">
                <a:latin typeface="Cambria" panose="02040503050406030204" pitchFamily="18" charset="0"/>
                <a:ea typeface="Cambria" panose="02040503050406030204" pitchFamily="18" charset="0"/>
              </a:rPr>
              <a:t>abilities. </a:t>
            </a:r>
            <a:endParaRPr lang="en-ZW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ZW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Wiggins </a:t>
            </a:r>
            <a:r>
              <a:rPr lang="en-ZW" sz="20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ZW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1990)-three </a:t>
            </a:r>
            <a:r>
              <a:rPr lang="en-ZW" sz="2000" dirty="0">
                <a:latin typeface="Cambria" panose="02040503050406030204" pitchFamily="18" charset="0"/>
                <a:ea typeface="Cambria" panose="02040503050406030204" pitchFamily="18" charset="0"/>
              </a:rPr>
              <a:t>factors </a:t>
            </a:r>
            <a:r>
              <a:rPr lang="en-ZW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ZW" sz="2000" b="1" dirty="0">
                <a:latin typeface="Cambria" panose="02040503050406030204" pitchFamily="18" charset="0"/>
                <a:ea typeface="Cambria" panose="02040503050406030204" pitchFamily="18" charset="0"/>
              </a:rPr>
              <a:t>the task, the context, and the evaluation criteria. </a:t>
            </a:r>
            <a:endParaRPr lang="en-ZW" sz="20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ZW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"</a:t>
            </a:r>
            <a:r>
              <a:rPr lang="en-ZW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Fairness</a:t>
            </a:r>
            <a:r>
              <a:rPr lang="en-ZW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“-exists </a:t>
            </a:r>
            <a:r>
              <a:rPr lang="en-ZW" sz="2000" dirty="0">
                <a:latin typeface="Cambria" panose="02040503050406030204" pitchFamily="18" charset="0"/>
                <a:ea typeface="Cambria" panose="02040503050406030204" pitchFamily="18" charset="0"/>
              </a:rPr>
              <a:t>when assessment is </a:t>
            </a:r>
            <a:r>
              <a:rPr lang="en-ZW" sz="2000" u="sng" dirty="0">
                <a:latin typeface="Cambria" panose="02040503050406030204" pitchFamily="18" charset="0"/>
                <a:ea typeface="Cambria" panose="02040503050406030204" pitchFamily="18" charset="0"/>
              </a:rPr>
              <a:t>appropriate</a:t>
            </a:r>
            <a:r>
              <a:rPr lang="en-ZW" sz="20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ZW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When </a:t>
            </a:r>
            <a:r>
              <a:rPr lang="en-ZW" sz="2000" dirty="0">
                <a:latin typeface="Cambria" panose="02040503050406030204" pitchFamily="18" charset="0"/>
                <a:ea typeface="Cambria" panose="02040503050406030204" pitchFamily="18" charset="0"/>
              </a:rPr>
              <a:t>it is personalized, natural, and flexible, when it can be modified to pinpoint specific abilities and function at the relevant level of </a:t>
            </a:r>
            <a:r>
              <a:rPr lang="en-ZW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difficulty. </a:t>
            </a:r>
            <a:r>
              <a:rPr lang="en-ZW" sz="20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Ensures </a:t>
            </a:r>
            <a:r>
              <a:rPr lang="en-ZW" sz="2000" u="sng" dirty="0">
                <a:latin typeface="Cambria" panose="02040503050406030204" pitchFamily="18" charset="0"/>
                <a:ea typeface="Cambria" panose="02040503050406030204" pitchFamily="18" charset="0"/>
              </a:rPr>
              <a:t>curricular validity, and </a:t>
            </a:r>
            <a:r>
              <a:rPr lang="en-ZW" sz="20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minimises </a:t>
            </a:r>
            <a:r>
              <a:rPr lang="en-ZW" sz="2000" u="sng" dirty="0">
                <a:latin typeface="Cambria" panose="02040503050406030204" pitchFamily="18" charset="0"/>
                <a:ea typeface="Cambria" panose="02040503050406030204" pitchFamily="18" charset="0"/>
              </a:rPr>
              <a:t>evaluator </a:t>
            </a:r>
            <a:r>
              <a:rPr lang="en-ZW" sz="20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bias</a:t>
            </a:r>
            <a:r>
              <a:rPr lang="en-ZW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ZW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ZW" sz="2000" dirty="0">
                <a:latin typeface="Cambria" panose="02040503050406030204" pitchFamily="18" charset="0"/>
                <a:ea typeface="Cambria" panose="02040503050406030204" pitchFamily="18" charset="0"/>
              </a:rPr>
              <a:t>H</a:t>
            </a:r>
            <a:r>
              <a:rPr lang="en-ZW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owever</a:t>
            </a:r>
            <a:r>
              <a:rPr lang="en-ZW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ZW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its time-intensive. </a:t>
            </a:r>
            <a:endParaRPr lang="en-ZW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85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sz="3100" b="1" dirty="0">
                <a:latin typeface="Cambria" panose="02040503050406030204" pitchFamily="18" charset="0"/>
                <a:ea typeface="Cambria" panose="02040503050406030204" pitchFamily="18" charset="0"/>
              </a:rPr>
              <a:t>Literature Review</a:t>
            </a:r>
            <a:r>
              <a:rPr lang="en-ZW" dirty="0"/>
              <a:t/>
            </a:r>
            <a:br>
              <a:rPr lang="en-ZW" dirty="0"/>
            </a:b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r>
              <a:rPr lang="en-ZW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Wiggins </a:t>
            </a:r>
            <a:r>
              <a:rPr lang="en-ZW" sz="20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ZW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1990)-</a:t>
            </a:r>
            <a:r>
              <a:rPr lang="en-ZW" sz="20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Realism</a:t>
            </a:r>
            <a:r>
              <a:rPr lang="en-ZW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ZW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ZW" sz="2000" dirty="0"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en-ZW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rior </a:t>
            </a:r>
            <a:r>
              <a:rPr lang="en-ZW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knowledge, time </a:t>
            </a:r>
            <a:r>
              <a:rPr lang="en-ZW" sz="2000" dirty="0">
                <a:latin typeface="Cambria" panose="02040503050406030204" pitchFamily="18" charset="0"/>
                <a:ea typeface="Cambria" panose="02040503050406030204" pitchFamily="18" charset="0"/>
              </a:rPr>
              <a:t>to complete the activity, and </a:t>
            </a:r>
            <a:r>
              <a:rPr lang="en-ZW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opportunity </a:t>
            </a:r>
            <a:r>
              <a:rPr lang="en-ZW" sz="2000" dirty="0">
                <a:latin typeface="Cambria" panose="02040503050406030204" pitchFamily="18" charset="0"/>
                <a:ea typeface="Cambria" panose="02040503050406030204" pitchFamily="18" charset="0"/>
              </a:rPr>
              <a:t>to reflect or consult appropriate </a:t>
            </a:r>
            <a:r>
              <a:rPr lang="en-ZW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resources. </a:t>
            </a:r>
          </a:p>
          <a:p>
            <a:r>
              <a:rPr lang="en-ZW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Meyer </a:t>
            </a:r>
            <a:r>
              <a:rPr lang="en-ZW" sz="20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ZW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1992)-</a:t>
            </a:r>
            <a:r>
              <a:rPr lang="en-ZW" sz="20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performance </a:t>
            </a:r>
            <a:r>
              <a:rPr lang="en-ZW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assessment refers to the kind of student response to be examined, while authentic assessment refers to the context in which that response is performed. </a:t>
            </a:r>
            <a:endParaRPr lang="en-ZW" sz="2000" b="1" i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ZW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Assessment </a:t>
            </a:r>
            <a:r>
              <a:rPr lang="en-ZW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Rubric</a:t>
            </a:r>
            <a:endParaRPr lang="en-ZW" sz="20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ZW" sz="2000" dirty="0">
                <a:latin typeface="Cambria" panose="02040503050406030204" pitchFamily="18" charset="0"/>
                <a:ea typeface="Cambria" panose="02040503050406030204" pitchFamily="18" charset="0"/>
              </a:rPr>
              <a:t>Griffith &amp; Lim (2012) </a:t>
            </a:r>
            <a:r>
              <a:rPr lang="en-ZW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- a </a:t>
            </a:r>
            <a:r>
              <a:rPr lang="en-ZW" sz="2000" dirty="0">
                <a:latin typeface="Cambria" panose="02040503050406030204" pitchFamily="18" charset="0"/>
                <a:ea typeface="Cambria" panose="02040503050406030204" pitchFamily="18" charset="0"/>
              </a:rPr>
              <a:t>device or instrument to measure the skill ( a rubric).</a:t>
            </a:r>
          </a:p>
          <a:p>
            <a:r>
              <a:rPr lang="en-ZW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A rubric includes the specification of the skill being examined and what constitutes various levels of performance success</a:t>
            </a:r>
            <a:r>
              <a:rPr lang="en-ZW" sz="20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fontAlgn="base"/>
            <a:r>
              <a:rPr lang="en-ZW" sz="20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Focusing </a:t>
            </a:r>
            <a:r>
              <a:rPr lang="en-ZW" sz="2000" i="1" dirty="0">
                <a:latin typeface="Cambria" panose="02040503050406030204" pitchFamily="18" charset="0"/>
                <a:ea typeface="Cambria" panose="02040503050406030204" pitchFamily="18" charset="0"/>
              </a:rPr>
              <a:t>on exactly what to measure, how to measure performance, and may be fine-tuned to meet the specific requirements of any given task activity</a:t>
            </a:r>
            <a:r>
              <a:rPr lang="en-ZW" sz="2000" dirty="0">
                <a:latin typeface="Cambria" panose="02040503050406030204" pitchFamily="18" charset="0"/>
                <a:ea typeface="Cambria" panose="02040503050406030204" pitchFamily="18" charset="0"/>
              </a:rPr>
              <a:t>.  </a:t>
            </a:r>
          </a:p>
          <a:p>
            <a:pPr marL="0" indent="0">
              <a:buNone/>
            </a:pPr>
            <a:r>
              <a:rPr lang="en-ZW" sz="2000" dirty="0">
                <a:latin typeface="Cambria" panose="02040503050406030204" pitchFamily="18" charset="0"/>
                <a:ea typeface="Cambria" panose="02040503050406030204" pitchFamily="18" charset="0"/>
              </a:rPr>
              <a:t>Meyer (1992)-the authenticity of assessment lies in the stimuli, task, complexity, locus of control, motivation, spontaneity, resources, conditions, criteria, standards, consequences among other facets. </a:t>
            </a:r>
          </a:p>
          <a:p>
            <a:pPr marL="0" indent="0">
              <a:buNone/>
            </a:pPr>
            <a:endParaRPr lang="en-ZW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ZW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64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Assessment Model </a:t>
            </a:r>
            <a:r>
              <a:rPr lang="en-ZW" dirty="0"/>
              <a:t/>
            </a:r>
            <a:br>
              <a:rPr lang="en-ZW" dirty="0"/>
            </a:b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Advance information </a:t>
            </a:r>
            <a:endParaRPr lang="en-ZW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To allow for PBA and 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ABA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To guide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examination centres on their preparations for the 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assessment. </a:t>
            </a:r>
          </a:p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To guide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the candidates on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question choices .</a:t>
            </a:r>
          </a:p>
          <a:p>
            <a:pPr marL="0" indent="0">
              <a:buNone/>
            </a:pPr>
            <a:r>
              <a:rPr lang="en-ZW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Phases</a:t>
            </a:r>
            <a:endParaRPr lang="en-ZW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National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Training of examiners</a:t>
            </a:r>
          </a:p>
          <a:p>
            <a:pPr lvl="0"/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National 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Coordination and Standardisation</a:t>
            </a:r>
            <a:endParaRPr lang="en-ZW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Provincial </a:t>
            </a:r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Coordination  and Standardisation</a:t>
            </a:r>
            <a:endParaRPr lang="en-ZW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Provincial Based Assessment Model (PBAM) </a:t>
            </a:r>
          </a:p>
          <a:p>
            <a:r>
              <a:rPr lang="en-ZW" dirty="0" smtClean="0">
                <a:latin typeface="Cambria" panose="02040503050406030204" pitchFamily="18" charset="0"/>
                <a:ea typeface="Cambria" panose="02040503050406030204" pitchFamily="18" charset="0"/>
              </a:rPr>
              <a:t>ZIMSEC </a:t>
            </a:r>
            <a:r>
              <a:rPr lang="en-ZW" dirty="0">
                <a:latin typeface="Cambria" panose="02040503050406030204" pitchFamily="18" charset="0"/>
                <a:ea typeface="Cambria" panose="02040503050406030204" pitchFamily="18" charset="0"/>
              </a:rPr>
              <a:t>supervises all processes.</a:t>
            </a:r>
          </a:p>
          <a:p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16519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1334</TotalTime>
  <Words>1465</Words>
  <Application>Microsoft Office PowerPoint</Application>
  <PresentationFormat>On-screen Show (4:3)</PresentationFormat>
  <Paragraphs>137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Implementing Performance and Authentic Based Assessment on real performances in P E S M D practical components: A new experience for ZIMSEC. </vt:lpstr>
      <vt:lpstr>  Introduction and Background</vt:lpstr>
      <vt:lpstr>Statement of the study  </vt:lpstr>
      <vt:lpstr>Objectives</vt:lpstr>
      <vt:lpstr>Research questions </vt:lpstr>
      <vt:lpstr>Significance of the study </vt:lpstr>
      <vt:lpstr>Theoretical framework </vt:lpstr>
      <vt:lpstr>Literature Review </vt:lpstr>
      <vt:lpstr>Assessment Model  </vt:lpstr>
      <vt:lpstr>Methodology </vt:lpstr>
      <vt:lpstr>Training and Coordination </vt:lpstr>
      <vt:lpstr>Training and Coordination (cont.…)</vt:lpstr>
      <vt:lpstr>Assessment of Real Performance </vt:lpstr>
      <vt:lpstr>Assessment of Real Performance (cont..)</vt:lpstr>
      <vt:lpstr>Discussion of Findings  </vt:lpstr>
      <vt:lpstr>Conclusions  </vt:lpstr>
      <vt:lpstr>Recommendations 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ZIMSEC</dc:creator>
  <cp:lastModifiedBy>ZIMSEC</cp:lastModifiedBy>
  <cp:revision>89</cp:revision>
  <dcterms:created xsi:type="dcterms:W3CDTF">2019-05-15T05:47:41Z</dcterms:created>
  <dcterms:modified xsi:type="dcterms:W3CDTF">2019-05-21T07:39:45Z</dcterms:modified>
</cp:coreProperties>
</file>